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B Garamond Medium"/>
      <p:regular r:id="rId18"/>
      <p:bold r:id="rId19"/>
      <p:italic r:id="rId20"/>
      <p:boldItalic r:id="rId21"/>
    </p:embeddedFont>
    <p:embeddedFont>
      <p:font typeface="EB Garamond SemiBold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Medium-italic.fntdata"/><Relationship Id="rId22" Type="http://schemas.openxmlformats.org/officeDocument/2006/relationships/font" Target="fonts/EBGaramondSemiBold-regular.fntdata"/><Relationship Id="rId21" Type="http://schemas.openxmlformats.org/officeDocument/2006/relationships/font" Target="fonts/EBGaramondMedium-boldItalic.fntdata"/><Relationship Id="rId24" Type="http://schemas.openxmlformats.org/officeDocument/2006/relationships/font" Target="fonts/EBGaramondSemiBold-italic.fntdata"/><Relationship Id="rId23" Type="http://schemas.openxmlformats.org/officeDocument/2006/relationships/font" Target="fonts/EBGaramond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regular.fntdata"/><Relationship Id="rId25" Type="http://schemas.openxmlformats.org/officeDocument/2006/relationships/font" Target="fonts/EBGaramondSemiBold-boldItalic.fntdata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BGaramondMedium-bold.fntdata"/><Relationship Id="rId18" Type="http://schemas.openxmlformats.org/officeDocument/2006/relationships/font" Target="fonts/EBGaramond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7709df5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7709df5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7709df55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7709df55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4b01d9b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4b01d9b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13097810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13097810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7709df55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7709df55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4b01d9b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4b01d9b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4a40ca5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4a40ca5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4a40ca5b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4a40ca5b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7709df55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7709df55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3097810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3097810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7709df55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7709df55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41850" y="68450"/>
            <a:ext cx="8460300" cy="223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Structural Evolution of a Mesozoic backarc fold-thrust belt (Luning-Fencemaker Thrust Belt)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1550" y="2079800"/>
            <a:ext cx="8520600" cy="13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Wyld, 2002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Ryan Parkyn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5" y="3006900"/>
            <a:ext cx="3689425" cy="198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718" y="2867800"/>
            <a:ext cx="3283283" cy="223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Interpretation of what deformation at Blue Mountains records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200" y="572699"/>
            <a:ext cx="6497050" cy="15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200" y="1905602"/>
            <a:ext cx="6036649" cy="133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4825" y="3150975"/>
            <a:ext cx="5757499" cy="1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1617025" y="3450456"/>
            <a:ext cx="33786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1549650" y="2255850"/>
            <a:ext cx="3378600" cy="16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914400" y="3737100"/>
            <a:ext cx="2737500" cy="2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Interpretation of what deformation at Blue Mountains records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7434"/>
            <a:ext cx="9144003" cy="33486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4724400" y="2109650"/>
            <a:ext cx="2629200" cy="71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/>
          <p:nvPr/>
        </p:nvSpPr>
        <p:spPr>
          <a:xfrm>
            <a:off x="555075" y="3330450"/>
            <a:ext cx="2629200" cy="22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02013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latin typeface="EB Garamond SemiBold"/>
                <a:ea typeface="EB Garamond SemiBold"/>
                <a:cs typeface="EB Garamond SemiBold"/>
                <a:sym typeface="EB Garamond SemiBold"/>
              </a:rPr>
              <a:t>Stratigraphy -&gt; mapping/field observations -&gt; interpretation</a:t>
            </a:r>
            <a:endParaRPr sz="192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27" y="1152476"/>
            <a:ext cx="3255326" cy="380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025" y="1152474"/>
            <a:ext cx="2338574" cy="37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8375" y="1284812"/>
            <a:ext cx="3132375" cy="354244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>
            <p:ph type="title"/>
          </p:nvPr>
        </p:nvSpPr>
        <p:spPr>
          <a:xfrm>
            <a:off x="400138" y="6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EB Garamond SemiBold"/>
                <a:ea typeface="EB Garamond SemiBold"/>
                <a:cs typeface="EB Garamond SemiBold"/>
                <a:sym typeface="EB Garamond SemiBold"/>
              </a:rPr>
              <a:t>Conclusion</a:t>
            </a:r>
            <a:endParaRPr sz="2620"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0" y="445025"/>
            <a:ext cx="900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Study area: Blue Mountains and the Luning Fencemaker Thrust Belt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5" y="1173800"/>
            <a:ext cx="7091604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 flipH="1">
            <a:off x="2650425" y="445025"/>
            <a:ext cx="626100" cy="1907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" name="Google Shape;65;p14"/>
          <p:cNvCxnSpPr/>
          <p:nvPr/>
        </p:nvCxnSpPr>
        <p:spPr>
          <a:xfrm flipH="1">
            <a:off x="2648050" y="2119625"/>
            <a:ext cx="221400" cy="1530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4"/>
          <p:cNvSpPr txBox="1"/>
          <p:nvPr/>
        </p:nvSpPr>
        <p:spPr>
          <a:xfrm>
            <a:off x="3276525" y="2177375"/>
            <a:ext cx="14439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400 km long  fold </a:t>
            </a:r>
            <a:r>
              <a:rPr lang="en" sz="1800">
                <a:solidFill>
                  <a:srgbClr val="FF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thrust</a:t>
            </a:r>
            <a:r>
              <a:rPr lang="en" sz="1800">
                <a:solidFill>
                  <a:srgbClr val="FF0000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belt</a:t>
            </a:r>
            <a:endParaRPr sz="1800">
              <a:solidFill>
                <a:srgbClr val="FF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7033850" y="1223588"/>
            <a:ext cx="19068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Motivation</a:t>
            </a: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: North LFTB poorly studied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No stratigraphy documented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No detailed maps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260975" y="2004575"/>
            <a:ext cx="598200" cy="86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374" y="119175"/>
            <a:ext cx="5806651" cy="482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25875"/>
            <a:ext cx="3640201" cy="9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type="title"/>
          </p:nvPr>
        </p:nvSpPr>
        <p:spPr>
          <a:xfrm>
            <a:off x="280250" y="154025"/>
            <a:ext cx="2703000" cy="26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Stratigraphic Correlat</a:t>
            </a: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ion in</a:t>
            </a: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 Blue Mountains.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1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1">
                <a:latin typeface="EB Garamond Medium"/>
                <a:ea typeface="EB Garamond Medium"/>
                <a:cs typeface="EB Garamond Medium"/>
                <a:sym typeface="EB Garamond Medium"/>
              </a:rPr>
              <a:t>Mapping was not possible before correlation</a:t>
            </a:r>
            <a:endParaRPr sz="1811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047175" y="67425"/>
            <a:ext cx="1281300" cy="4822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925" y="125800"/>
            <a:ext cx="6360574" cy="489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5875"/>
            <a:ext cx="3640201" cy="985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280250" y="154025"/>
            <a:ext cx="2703000" cy="26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Stratigraphic correlation in Blue Mountains with surrounding areas. 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1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11">
                <a:latin typeface="EB Garamond Medium"/>
                <a:ea typeface="EB Garamond Medium"/>
                <a:cs typeface="EB Garamond Medium"/>
                <a:sym typeface="EB Garamond Medium"/>
              </a:rPr>
              <a:t>Mapping was not possible before correlation</a:t>
            </a:r>
            <a:endParaRPr sz="1811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3575" y="0"/>
            <a:ext cx="325647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 flipH="1" rot="10800000">
            <a:off x="4467125" y="3035750"/>
            <a:ext cx="912300" cy="1423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Deformation features in Blue Mountains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25075" y="1200600"/>
            <a:ext cx="35469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Char char="-"/>
            </a:pPr>
            <a:r>
              <a:rPr lang="en" sz="1565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1st phase called D1</a:t>
            </a:r>
            <a:endParaRPr sz="1565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EB Garamond Medium"/>
              <a:buChar char="-"/>
            </a:pPr>
            <a:r>
              <a:rPr b="1" lang="en" sz="15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Cleavage development S1:</a:t>
            </a:r>
            <a:r>
              <a:rPr lang="en" sz="1565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mostly in metashales defined by metamorphic muscovite + chlorite</a:t>
            </a:r>
            <a:endParaRPr sz="1565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EB Garamond Medium"/>
              <a:buChar char="-"/>
            </a:pPr>
            <a:r>
              <a:rPr lang="en" sz="1565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^ Low grade metamorphism &lt;400C</a:t>
            </a:r>
            <a:endParaRPr sz="1565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EB Garamond Medium"/>
              <a:buChar char="-"/>
            </a:pPr>
            <a:r>
              <a:rPr b="1" lang="en" sz="15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Folds of F1</a:t>
            </a:r>
            <a:r>
              <a:rPr lang="en" sz="1565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: vary in size btw ~15cm to &gt;50m tight to isoclinal</a:t>
            </a:r>
            <a:endParaRPr sz="1565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EB Garamond"/>
              <a:buChar char="-"/>
            </a:pPr>
            <a:r>
              <a:rPr b="1" lang="en" sz="15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Main </a:t>
            </a:r>
            <a:r>
              <a:rPr b="1" lang="en" sz="15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Reverse Fault</a:t>
            </a:r>
            <a:endParaRPr b="1" sz="1565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79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EB Garamond Medium"/>
              <a:buChar char="-"/>
            </a:pPr>
            <a:r>
              <a:rPr b="1" lang="en" sz="1565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Qtz veins</a:t>
            </a:r>
            <a:r>
              <a:rPr lang="en" sz="1565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 appear only in fractured quartzites reflecting brittle rheology compared to surrounding slates. Increase strain near thrust</a:t>
            </a:r>
            <a:endParaRPr sz="1565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04" y="1037200"/>
            <a:ext cx="5368976" cy="364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Stereonet D1 features in Blue Mountains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928175" y="3152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These  features show </a:t>
            </a: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NW-SE Shortening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Deformation responsible for 55-75%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5039"/>
            <a:ext cx="9144003" cy="20672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9"/>
          <p:cNvCxnSpPr/>
          <p:nvPr/>
        </p:nvCxnSpPr>
        <p:spPr>
          <a:xfrm rot="10800000">
            <a:off x="6703900" y="905450"/>
            <a:ext cx="905400" cy="2359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9"/>
          <p:cNvCxnSpPr/>
          <p:nvPr/>
        </p:nvCxnSpPr>
        <p:spPr>
          <a:xfrm flipH="1" rot="10800000">
            <a:off x="1049150" y="4658700"/>
            <a:ext cx="5977200" cy="2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9"/>
          <p:cNvCxnSpPr/>
          <p:nvPr/>
        </p:nvCxnSpPr>
        <p:spPr>
          <a:xfrm flipH="1" rot="10800000">
            <a:off x="1049150" y="4843588"/>
            <a:ext cx="3287400" cy="2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9"/>
          <p:cNvCxnSpPr/>
          <p:nvPr/>
        </p:nvCxnSpPr>
        <p:spPr>
          <a:xfrm flipH="1" rot="10800000">
            <a:off x="1049150" y="5028500"/>
            <a:ext cx="1494300" cy="28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2963100" cy="21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Main phase of deformation recorded across multiple surrounding mountains 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50625" y="2687325"/>
            <a:ext cx="3098100" cy="24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533" y="0"/>
            <a:ext cx="55214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B Garamond Medium"/>
                <a:ea typeface="EB Garamond Medium"/>
                <a:cs typeface="EB Garamond Medium"/>
                <a:sym typeface="EB Garamond Medium"/>
              </a:rPr>
              <a:t>Other phases of deformation</a:t>
            </a:r>
            <a:endParaRPr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D2 Deformation: F2 Folding (open), crenulation cleavage &gt; pressure solution, low temp, no metamorphic mineral growth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NE-SW shortening of &lt;5%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 Medium"/>
              <a:buChar char="-"/>
            </a:pPr>
            <a:r>
              <a:rPr lang="en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Widespread late cretaceous igneous suites: mafic does + plutonism (Ar-Ar ages)</a:t>
            </a:r>
            <a:endParaRPr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474" y="2571750"/>
            <a:ext cx="4145374" cy="238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